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4" r:id="rId3"/>
    <p:sldId id="300" r:id="rId4"/>
    <p:sldId id="341" r:id="rId5"/>
    <p:sldId id="294" r:id="rId6"/>
    <p:sldId id="266" r:id="rId7"/>
    <p:sldId id="343" r:id="rId8"/>
    <p:sldId id="345" r:id="rId9"/>
    <p:sldId id="344" r:id="rId10"/>
    <p:sldId id="34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51536-51F2-E44E-BEB9-AB6371276892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74251-4766-5841-9A67-8C18A2A07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6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2D0016-B4F4-8944-8FED-A96A25DCF33B}" type="slidenum">
              <a:rPr lang="en-US"/>
              <a:pPr/>
              <a:t>3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They also model vertical and lateral water fluxes.</a:t>
            </a:r>
          </a:p>
          <a:p>
            <a:endParaRPr lang="en-US"/>
          </a:p>
          <a:p>
            <a:r>
              <a:rPr lang="en-US"/>
              <a:t>This is a simple 3 layer model which includes a surface detention store, an unsaturated store, and a saturated store.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81D0F5-FD10-0B4F-B3AA-3266DAF4A473}" type="slidenum">
              <a:rPr lang="en-US"/>
              <a:pPr/>
              <a:t>5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So once water moves thru all those processes and thru the landscape, it then reaches the stream and exits from the watershed - we don’t do much in the stream at the moment in RHESSys but its on the table for future development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3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9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1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9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2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1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3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6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9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D1F89-B40F-0E41-8F02-B37F1E5E411E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17CD-0F0B-E340-8F78-9FC89450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3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2BC549-E3AF-AE4F-B123-6B6180F1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Subsurface parameters &amp; calibration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19FAF-D0BD-F348-85D3-CFA9DBC4A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3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24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1"/>
            <p:cNvSpPr>
              <a:spLocks/>
            </p:cNvSpPr>
            <p:nvPr/>
          </p:nvSpPr>
          <p:spPr bwMode="auto">
            <a:xfrm>
              <a:off x="0" y="0"/>
              <a:ext cx="9144000" cy="100965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76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Rectangle 2"/>
            <p:cNvSpPr>
              <a:spLocks/>
            </p:cNvSpPr>
            <p:nvPr/>
          </p:nvSpPr>
          <p:spPr bwMode="auto">
            <a:xfrm>
              <a:off x="0" y="1009650"/>
              <a:ext cx="9144000" cy="58483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476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21422" y="79488"/>
              <a:ext cx="867542" cy="873071"/>
              <a:chOff x="48" y="0"/>
              <a:chExt cx="748" cy="752"/>
            </a:xfrm>
          </p:grpSpPr>
          <p:pic>
            <p:nvPicPr>
              <p:cNvPr id="18440" name="Picture 4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8" y="0"/>
                <a:ext cx="748" cy="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41" name="AutoShape 5"/>
              <p:cNvSpPr>
                <a:spLocks/>
              </p:cNvSpPr>
              <p:nvPr/>
            </p:nvSpPr>
            <p:spPr bwMode="auto">
              <a:xfrm>
                <a:off x="56" y="4"/>
                <a:ext cx="727" cy="732"/>
              </a:xfrm>
              <a:prstGeom prst="triangle">
                <a:avLst>
                  <a:gd name="adj" fmla="val 50000"/>
                </a:avLst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</p:grpSp>
      </p:grpSp>
      <p:pic>
        <p:nvPicPr>
          <p:cNvPr id="18435" name="Picture 12" descr="soil_horizon.jpg"/>
          <p:cNvPicPr>
            <a:picLocks noChangeAspect="1"/>
          </p:cNvPicPr>
          <p:nvPr/>
        </p:nvPicPr>
        <p:blipFill>
          <a:blip r:embed="rId3"/>
          <a:srcRect l="195" b="269"/>
          <a:stretch>
            <a:fillRect/>
          </a:stretch>
        </p:blipFill>
        <p:spPr bwMode="auto">
          <a:xfrm>
            <a:off x="1011238" y="1116013"/>
            <a:ext cx="7181850" cy="5611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436" name="Title 8"/>
          <p:cNvSpPr txBox="1">
            <a:spLocks/>
          </p:cNvSpPr>
          <p:nvPr/>
        </p:nvSpPr>
        <p:spPr bwMode="auto">
          <a:xfrm>
            <a:off x="574675" y="0"/>
            <a:ext cx="85693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3200" b="1">
                <a:solidFill>
                  <a:srgbClr val="003D00"/>
                </a:solidFill>
                <a:ea typeface="Arial" charset="0"/>
                <a:cs typeface="Arial" charset="0"/>
              </a:rPr>
              <a:t>Calibrated soil drainage parameters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patc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819150"/>
            <a:ext cx="7018338" cy="5962650"/>
          </a:xfrm>
          <a:prstGeom prst="rect">
            <a:avLst/>
          </a:prstGeom>
          <a:noFill/>
        </p:spPr>
      </p:pic>
      <p:sp>
        <p:nvSpPr>
          <p:cNvPr id="25606" name="Rectangle 6"/>
          <p:cNvSpPr>
            <a:spLocks noGrp="1" noChangeArrowheads="1"/>
          </p:cNvSpPr>
          <p:nvPr>
            <p:ph type="title"/>
          </p:nvPr>
        </p:nvSpPr>
        <p:spPr>
          <a:xfrm>
            <a:off x="88900" y="101600"/>
            <a:ext cx="8521700" cy="762000"/>
          </a:xfrm>
        </p:spPr>
        <p:txBody>
          <a:bodyPr/>
          <a:lstStyle/>
          <a:p>
            <a:r>
              <a:rPr lang="en-US"/>
              <a:t>Vertical and lateral water fluxes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AB02-7BEA-0944-B905-C763C23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subsurface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A8BE3-6AEA-494A-B256-E08E4824A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9858"/>
            <a:ext cx="7886700" cy="4776395"/>
          </a:xfrm>
        </p:spPr>
        <p:txBody>
          <a:bodyPr>
            <a:normAutofit fontScale="92500"/>
          </a:bodyPr>
          <a:lstStyle/>
          <a:p>
            <a:r>
              <a:rPr lang="en-US" dirty="0"/>
              <a:t>Patch def file</a:t>
            </a:r>
          </a:p>
          <a:p>
            <a:pPr lvl="1"/>
            <a:r>
              <a:rPr lang="en-US" dirty="0"/>
              <a:t>Ksat_0: Saturated hydraulic conductivity at surface</a:t>
            </a:r>
          </a:p>
          <a:p>
            <a:pPr lvl="1"/>
            <a:r>
              <a:rPr lang="en-US" dirty="0"/>
              <a:t>m: Decay of saturated hydraulic conductivity with saturation deficit</a:t>
            </a:r>
          </a:p>
          <a:p>
            <a:pPr lvl="1"/>
            <a:r>
              <a:rPr lang="en-US" dirty="0" err="1"/>
              <a:t>pore_size_index</a:t>
            </a:r>
            <a:r>
              <a:rPr lang="en-US" dirty="0"/>
              <a:t>: Soil pore size index</a:t>
            </a:r>
          </a:p>
          <a:p>
            <a:pPr lvl="1"/>
            <a:r>
              <a:rPr lang="en-US" dirty="0" err="1"/>
              <a:t>psi_air_entry</a:t>
            </a:r>
            <a:r>
              <a:rPr lang="en-US" dirty="0"/>
              <a:t>: Soil air entry pressure</a:t>
            </a:r>
          </a:p>
          <a:p>
            <a:pPr lvl="1"/>
            <a:r>
              <a:rPr lang="en-US" dirty="0" err="1"/>
              <a:t>sat_to_gw_coeff</a:t>
            </a:r>
            <a:r>
              <a:rPr lang="en-US" dirty="0"/>
              <a:t>: the amount of water moving from the saturated store to the groundwater store; bypasses roots</a:t>
            </a:r>
          </a:p>
          <a:p>
            <a:pPr lvl="1"/>
            <a:r>
              <a:rPr lang="en-US" dirty="0" err="1"/>
              <a:t>soil_depth</a:t>
            </a:r>
            <a:r>
              <a:rPr lang="en-US" dirty="0"/>
              <a:t>: Maximum soil depth</a:t>
            </a:r>
          </a:p>
          <a:p>
            <a:pPr lvl="1"/>
            <a:endParaRPr lang="en-US" dirty="0"/>
          </a:p>
          <a:p>
            <a:r>
              <a:rPr lang="en-US" dirty="0"/>
              <a:t>Hill def file</a:t>
            </a:r>
          </a:p>
          <a:p>
            <a:pPr lvl="1"/>
            <a:r>
              <a:rPr lang="en-US" dirty="0" err="1"/>
              <a:t>Qw_loss_coeff</a:t>
            </a:r>
            <a:r>
              <a:rPr lang="en-US" dirty="0"/>
              <a:t>: Percent of groundwater store lost to stream</a:t>
            </a:r>
          </a:p>
        </p:txBody>
      </p:sp>
    </p:spTree>
    <p:extLst>
      <p:ext uri="{BB962C8B-B14F-4D97-AF65-F5344CB8AC3E}">
        <p14:creationId xmlns:p14="http://schemas.microsoft.com/office/powerpoint/2010/main" val="279404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/>
              <a:t>RHESSys Routing</a:t>
            </a:r>
          </a:p>
        </p:txBody>
      </p:sp>
      <p:pic>
        <p:nvPicPr>
          <p:cNvPr id="33795" name="Picture 3" descr="basinhill"/>
          <p:cNvPicPr>
            <a:picLocks noChangeAspect="1" noChangeArrowheads="1"/>
          </p:cNvPicPr>
          <p:nvPr/>
        </p:nvPicPr>
        <p:blipFill>
          <a:blip r:embed="rId3"/>
          <a:srcRect l="58961"/>
          <a:stretch>
            <a:fillRect/>
          </a:stretch>
        </p:blipFill>
        <p:spPr bwMode="auto">
          <a:xfrm>
            <a:off x="609600" y="990600"/>
            <a:ext cx="2438400" cy="55657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33796" name="Text Box 8"/>
          <p:cNvSpPr txBox="1">
            <a:spLocks noChangeArrowheads="1"/>
          </p:cNvSpPr>
          <p:nvPr/>
        </p:nvSpPr>
        <p:spPr bwMode="auto">
          <a:xfrm>
            <a:off x="3581400" y="1371600"/>
            <a:ext cx="324643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u="sng"/>
              <a:t>Basin</a:t>
            </a:r>
          </a:p>
          <a:p>
            <a:pPr algn="l"/>
            <a:r>
              <a:rPr lang="en-US" sz="2800" b="0"/>
              <a:t>Stream Flow Routing</a:t>
            </a:r>
          </a:p>
        </p:txBody>
      </p:sp>
      <p:sp>
        <p:nvSpPr>
          <p:cNvPr id="33797" name="Text Box 9"/>
          <p:cNvSpPr txBox="1">
            <a:spLocks noChangeArrowheads="1"/>
          </p:cNvSpPr>
          <p:nvPr/>
        </p:nvSpPr>
        <p:spPr bwMode="auto">
          <a:xfrm>
            <a:off x="3581400" y="4267200"/>
            <a:ext cx="5105400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u="sng"/>
              <a:t>Hillslope</a:t>
            </a:r>
          </a:p>
          <a:p>
            <a:pPr algn="l"/>
            <a:r>
              <a:rPr lang="en-US" sz="2800" b="0"/>
              <a:t>Patch Routing</a:t>
            </a:r>
          </a:p>
          <a:p>
            <a:pPr algn="l"/>
            <a:r>
              <a:rPr lang="en-US" sz="2800" b="0"/>
              <a:t>(within hillslope routing of overland and saturated subsurface throughflow)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1"/>
            <p:cNvSpPr>
              <a:spLocks/>
            </p:cNvSpPr>
            <p:nvPr/>
          </p:nvSpPr>
          <p:spPr bwMode="auto">
            <a:xfrm>
              <a:off x="0" y="0"/>
              <a:ext cx="9144000" cy="100965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76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Rectangle 2"/>
            <p:cNvSpPr>
              <a:spLocks/>
            </p:cNvSpPr>
            <p:nvPr/>
          </p:nvSpPr>
          <p:spPr bwMode="auto">
            <a:xfrm>
              <a:off x="0" y="1009650"/>
              <a:ext cx="9144000" cy="58483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476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21422" y="79488"/>
              <a:ext cx="867542" cy="873071"/>
              <a:chOff x="48" y="0"/>
              <a:chExt cx="748" cy="752"/>
            </a:xfrm>
          </p:grpSpPr>
          <p:pic>
            <p:nvPicPr>
              <p:cNvPr id="20488" name="Picture 4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8" y="0"/>
                <a:ext cx="748" cy="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489" name="AutoShape 5"/>
              <p:cNvSpPr>
                <a:spLocks/>
              </p:cNvSpPr>
              <p:nvPr/>
            </p:nvSpPr>
            <p:spPr bwMode="auto">
              <a:xfrm>
                <a:off x="56" y="4"/>
                <a:ext cx="727" cy="732"/>
              </a:xfrm>
              <a:prstGeom prst="triangle">
                <a:avLst>
                  <a:gd name="adj" fmla="val 50000"/>
                </a:avLst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</p:grpSp>
      </p:grpSp>
      <p:pic>
        <p:nvPicPr>
          <p:cNvPr id="20483" name="Picture 3" descr="hill_houses_labels.jpg"/>
          <p:cNvPicPr>
            <a:picLocks noChangeAspect="1"/>
          </p:cNvPicPr>
          <p:nvPr/>
        </p:nvPicPr>
        <p:blipFill>
          <a:blip r:embed="rId3"/>
          <a:srcRect t="2917" r="4701" b="10011"/>
          <a:stretch>
            <a:fillRect/>
          </a:stretch>
        </p:blipFill>
        <p:spPr bwMode="auto">
          <a:xfrm>
            <a:off x="204788" y="1135063"/>
            <a:ext cx="8713787" cy="559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4" name="Title 8"/>
          <p:cNvSpPr txBox="1">
            <a:spLocks/>
          </p:cNvSpPr>
          <p:nvPr/>
        </p:nvSpPr>
        <p:spPr bwMode="auto">
          <a:xfrm>
            <a:off x="866775" y="0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3200" b="1">
                <a:solidFill>
                  <a:srgbClr val="003D00"/>
                </a:solidFill>
                <a:ea typeface="Arial" charset="0"/>
                <a:cs typeface="Arial" charset="0"/>
              </a:rPr>
              <a:t>Modeling the Urban landscape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9881B7-78B6-FF44-A437-2674EF0A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8F6ED-D5C8-9849-8F7C-B15EEDA7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Calibration is an iterative process of comparing the model to the real system, making adjustments to the model as necessary, then repeating.</a:t>
            </a:r>
          </a:p>
          <a:p>
            <a:r>
              <a:rPr lang="en-US" dirty="0"/>
              <a:t>Where do parameter values come from?</a:t>
            </a:r>
          </a:p>
          <a:p>
            <a:pPr lvl="1"/>
            <a:r>
              <a:rPr lang="en-US" dirty="0"/>
              <a:t>Literature</a:t>
            </a:r>
          </a:p>
          <a:p>
            <a:pPr lvl="1"/>
            <a:r>
              <a:rPr lang="en-US" dirty="0"/>
              <a:t>Measurement</a:t>
            </a:r>
          </a:p>
          <a:p>
            <a:pPr lvl="1"/>
            <a:r>
              <a:rPr lang="en-US" dirty="0"/>
              <a:t>Expert decision-making</a:t>
            </a:r>
          </a:p>
          <a:p>
            <a:pPr lvl="1"/>
            <a:r>
              <a:rPr lang="en-US" dirty="0"/>
              <a:t>Optimization to observed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5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3B0F-B72C-7D4F-8135-4D1CBBF6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optimization to observed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474A8-207E-2044-955E-D45FB10D9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Establish plausible ranges for parameters of interest</a:t>
            </a:r>
          </a:p>
          <a:p>
            <a:r>
              <a:rPr lang="en-US" dirty="0"/>
              <a:t>Decide on how many iterations (</a:t>
            </a:r>
            <a:r>
              <a:rPr lang="en-US" i="1" dirty="0"/>
              <a:t>n</a:t>
            </a:r>
            <a:r>
              <a:rPr lang="en-US" dirty="0"/>
              <a:t>) you want to run model.</a:t>
            </a:r>
          </a:p>
          <a:p>
            <a:r>
              <a:rPr lang="en-US" dirty="0"/>
              <a:t>Generate </a:t>
            </a:r>
            <a:r>
              <a:rPr lang="en-US" i="1" dirty="0"/>
              <a:t>n</a:t>
            </a:r>
            <a:r>
              <a:rPr lang="en-US" dirty="0"/>
              <a:t> parameter sets.</a:t>
            </a:r>
          </a:p>
          <a:p>
            <a:r>
              <a:rPr lang="en-US" dirty="0"/>
              <a:t>Run model for each parameter set</a:t>
            </a:r>
          </a:p>
          <a:p>
            <a:r>
              <a:rPr lang="en-US" dirty="0"/>
              <a:t>Compare model outputs to observed variables.</a:t>
            </a:r>
          </a:p>
          <a:p>
            <a:pPr lvl="1"/>
            <a:r>
              <a:rPr lang="en-US" dirty="0"/>
              <a:t>Qualitative and Quantitative</a:t>
            </a:r>
          </a:p>
        </p:txBody>
      </p:sp>
    </p:spTree>
    <p:extLst>
      <p:ext uri="{BB962C8B-B14F-4D97-AF65-F5344CB8AC3E}">
        <p14:creationId xmlns:p14="http://schemas.microsoft.com/office/powerpoint/2010/main" val="155331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2E885-583D-F740-8B12-231622A7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comparison of model output and observed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64B48F-7508-C645-A0DA-54E3A69D8E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Objective functions</a:t>
                </a:r>
              </a:p>
              <a:p>
                <a:pPr lvl="1"/>
                <a:r>
                  <a:rPr lang="en-US" dirty="0"/>
                  <a:t>Statistical metrics that calculate goodness-of-fit.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Kling–Gupta Efficiency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KGE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𝑠𝑖𝑚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𝑠𝑖𝑚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Compares correlation, variability, and bias.</a:t>
                </a:r>
              </a:p>
              <a:p>
                <a:pPr lvl="1"/>
                <a:r>
                  <a:rPr lang="en-US" dirty="0"/>
                  <a:t>Value of 1 equals perfect fit. Values smaller than 1 indicate less than perfect fit.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64B48F-7508-C645-A0DA-54E3A69D8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478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2569</TotalTime>
  <Words>346</Words>
  <Application>Microsoft Macintosh PowerPoint</Application>
  <PresentationFormat>On-screen Show (4:3)</PresentationFormat>
  <Paragraphs>52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Subsurface parameters &amp; calibration</vt:lpstr>
      <vt:lpstr>PowerPoint Presentation</vt:lpstr>
      <vt:lpstr>Vertical and lateral water fluxes</vt:lpstr>
      <vt:lpstr>Key subsurface parameters</vt:lpstr>
      <vt:lpstr>RHESSys Routing</vt:lpstr>
      <vt:lpstr>PowerPoint Presentation</vt:lpstr>
      <vt:lpstr>Calibration</vt:lpstr>
      <vt:lpstr>Steps for optimization to observed data</vt:lpstr>
      <vt:lpstr>Quantitative comparison of model output and observed variables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Subsurface processes and key parameters</dc:title>
  <dc:creator>Ryan Bart</dc:creator>
  <cp:lastModifiedBy>Ryan Bart</cp:lastModifiedBy>
  <cp:revision>10</cp:revision>
  <dcterms:created xsi:type="dcterms:W3CDTF">2021-03-19T06:43:28Z</dcterms:created>
  <dcterms:modified xsi:type="dcterms:W3CDTF">2021-04-02T16:53:38Z</dcterms:modified>
</cp:coreProperties>
</file>